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5143500" cx="9144000"/>
  <p:notesSz cx="6858000" cy="9144000"/>
  <p:embeddedFontLst>
    <p:embeddedFont>
      <p:font typeface="Roboto"/>
      <p:regular r:id="rId25"/>
      <p:bold r:id="rId26"/>
      <p:italic r:id="rId27"/>
      <p:boldItalic r:id="rId28"/>
    </p:embeddedFont>
    <p:embeddedFont>
      <p:font typeface="Merriweather Light"/>
      <p:regular r:id="rId29"/>
      <p:bold r:id="rId30"/>
      <p:italic r:id="rId31"/>
      <p:boldItalic r:id="rId32"/>
    </p:embeddedFont>
    <p:embeddedFont>
      <p:font typeface="Merriweather"/>
      <p:regular r:id="rId33"/>
      <p:bold r:id="rId34"/>
      <p:italic r:id="rId35"/>
      <p:boldItalic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37" roundtripDataSignature="AMtx7mgdLk5lbdNkH9NEnXMytraUYhCSN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-bold.fntdata"/><Relationship Id="rId25" Type="http://schemas.openxmlformats.org/officeDocument/2006/relationships/font" Target="fonts/Roboto-regular.fntdata"/><Relationship Id="rId28" Type="http://schemas.openxmlformats.org/officeDocument/2006/relationships/font" Target="fonts/Roboto-boldItalic.fntdata"/><Relationship Id="rId27" Type="http://schemas.openxmlformats.org/officeDocument/2006/relationships/font" Target="fonts/Robot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erriweatherLight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MerriweatherLight-italic.fntdata"/><Relationship Id="rId30" Type="http://schemas.openxmlformats.org/officeDocument/2006/relationships/font" Target="fonts/MerriweatherLight-bold.fntdata"/><Relationship Id="rId11" Type="http://schemas.openxmlformats.org/officeDocument/2006/relationships/slide" Target="slides/slide6.xml"/><Relationship Id="rId33" Type="http://schemas.openxmlformats.org/officeDocument/2006/relationships/font" Target="fonts/Merriweather-regular.fntdata"/><Relationship Id="rId10" Type="http://schemas.openxmlformats.org/officeDocument/2006/relationships/slide" Target="slides/slide5.xml"/><Relationship Id="rId32" Type="http://schemas.openxmlformats.org/officeDocument/2006/relationships/font" Target="fonts/MerriweatherLight-boldItalic.fntdata"/><Relationship Id="rId13" Type="http://schemas.openxmlformats.org/officeDocument/2006/relationships/slide" Target="slides/slide8.xml"/><Relationship Id="rId35" Type="http://schemas.openxmlformats.org/officeDocument/2006/relationships/font" Target="fonts/Merriweather-italic.fntdata"/><Relationship Id="rId12" Type="http://schemas.openxmlformats.org/officeDocument/2006/relationships/slide" Target="slides/slide7.xml"/><Relationship Id="rId34" Type="http://schemas.openxmlformats.org/officeDocument/2006/relationships/font" Target="fonts/Merriweather-bold.fntdata"/><Relationship Id="rId15" Type="http://schemas.openxmlformats.org/officeDocument/2006/relationships/slide" Target="slides/slide10.xml"/><Relationship Id="rId37" Type="http://customschemas.google.com/relationships/presentationmetadata" Target="metadata"/><Relationship Id="rId14" Type="http://schemas.openxmlformats.org/officeDocument/2006/relationships/slide" Target="slides/slide9.xml"/><Relationship Id="rId36" Type="http://schemas.openxmlformats.org/officeDocument/2006/relationships/font" Target="fonts/Merriweather-bold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" name="Google Shape;6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b06fff6f64_3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1b06fff6f64_3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1a004cc0185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3" name="Google Shape;163;g1a004cc018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8" name="Google Shape;168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W(s) : to quantify if there is a spatial dependence between two locations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/>
              <a:t>The objective: </a:t>
            </a:r>
            <a:r>
              <a:rPr lang="en" sz="1100"/>
              <a:t>To predict how much time the fire will last in a specific location (S)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4" name="Google Shape;174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solidFill>
                  <a:schemeClr val="dk1"/>
                </a:solidFill>
              </a:rPr>
              <a:t>This is the most important part of the model because this function will decide if there is a spatial dependence between two locations or not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/>
              <a:t>Phi = to control how fast the function will decline from 1 to 0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So ,  for example here when we take distance between two locations to be very high … the covariance function will be close to 0 then the covariance will be also close to zero that means that there is no spatial dependence between the two locations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9ea0eb96bb_0_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6" name="Google Shape;186;g19ea0eb96bb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solidFill>
                  <a:schemeClr val="dk1"/>
                </a:solidFill>
              </a:rPr>
              <a:t>This is the most important part of the model because this function will decide if there is a spatial dependence between two locations or not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/>
              <a:t>Phi = to control how fast the function will decline from 1 to 0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So ,  for example here when we take distance between two locations to be very high … the covariance function will be close to 0 then the covariance will be also close to zero that means that there is no spatial dependence between the two locations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19ea0eb96bb_0_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4" name="Google Shape;194;g19ea0eb96bb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solidFill>
                  <a:schemeClr val="dk1"/>
                </a:solidFill>
              </a:rPr>
              <a:t>This is the most important part of the model because this function will decide if there is a spatial dependence between two locations or not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/>
              <a:t>Phi = to control how fast the function will decline from 1 to 0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So ,  for example here when we take distance between two locations to be very high … the covariance function will be close to 0 then the covariance will be also close to zero that means that there is no spatial dependence between the two locations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1b06fff6f64_3_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2" name="Google Shape;202;g1b06fff6f64_3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solidFill>
                  <a:schemeClr val="dk1"/>
                </a:solidFill>
              </a:rPr>
              <a:t>This is the most important part of the model because this function will decide if there is a spatial dependence between two locations or not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/>
              <a:t>Phi = to control how fast the function will decline from 1 to 0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So ,  for example here when we take distance between two locations to be very high … the covariance function will be close to 0 then the covariance will be also close to zero that means that there is no spatial dependence between the two locations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1" name="Google Shape;211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solidFill>
                  <a:schemeClr val="dk1"/>
                </a:solidFill>
              </a:rPr>
              <a:t>This is the most important part of the model because this function will decide if there is a spatial dependence between two locations or not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/>
              <a:t>Phi = to control how fast the function will decline from 1 to 0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So ,  for example here when we take distance between two locations to be very high … the covariance function will be close to 0 then the covariance will be also close to zero that means that there is no spatial dependence between the two locations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1b06fff6f64_3_3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7" name="Google Shape;217;g1b06fff6f64_3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3" name="Google Shape;223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" name="Google Shape;68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" name="Google Shape;75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The objective of our project is …..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2" name="Google Shape;82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W(s) : to quantify the spatial dependence that is unexplained by the covariants 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/>
              <a:t>The objective: </a:t>
            </a:r>
            <a:r>
              <a:rPr lang="en" sz="1100"/>
              <a:t>To predict how much time the fire will last in a specific location (S)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5" name="Google Shape;115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solidFill>
                  <a:schemeClr val="dk1"/>
                </a:solidFill>
              </a:rPr>
              <a:t>This is the most important part of the model because this function will decide if there is a spatial dependence between two locations or not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/>
              <a:t>Phi = to control how fast the function will decline from 1 to 0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So ,  for example here when we take distance between two locations to be very high … the covariance function will be close to 0 then the covariance will be also close to zero that means that there is no spatial dependence between the two locations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7" name="Google Shape;127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solidFill>
                  <a:schemeClr val="dk1"/>
                </a:solidFill>
              </a:rPr>
              <a:t>This is the most important part of the model because this function will decide if there is a spatial dependence between two locations or not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/>
              <a:t>Phi = to control how fast the function will decline from 1 to 0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So ,  for example here when we take distance between two locations to be very high … the covariance function will be close to 0 then the covariance will be also close to zero that means that there is no spatial dependence between the two locations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3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4" name="Google Shape;134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solidFill>
                  <a:schemeClr val="dk1"/>
                </a:solidFill>
              </a:rPr>
              <a:t>This is the most important part of the model because this function will decide if there is a spatial dependence between two locations or not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/>
              <a:t>Phi = to control how fast the function will decline from 1 to 0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So ,  for example here when we take distance between two locations to be very high … the covariance function will be close to 0 then the covariance will be also close to zero that means that there is no spatial dependence between the two locations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2" name="Google Shape;142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solidFill>
                  <a:schemeClr val="dk1"/>
                </a:solidFill>
              </a:rPr>
              <a:t>This is the most important part of the model because this function will decide if there is a spatial dependence between two locations or not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/>
              <a:t>Phi = to control how fast the function will decline from 1 to 0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So ,  for example here when we take distance between two locations to be very high … the covariance function will be close to 0 then the covariance will be also close to zero that means that there is no spatial dependence between the two locations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8" name="Google Shape;148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7"/>
          <p:cNvSpPr/>
          <p:nvPr/>
        </p:nvSpPr>
        <p:spPr>
          <a:xfrm>
            <a:off x="-125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1" name="Google Shape;11;p17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" name="Google Shape;12;p17"/>
          <p:cNvSpPr txBox="1"/>
          <p:nvPr>
            <p:ph idx="1" type="subTitle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" name="Google Shape;13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6"/>
          <p:cNvSpPr txBox="1"/>
          <p:nvPr>
            <p:ph hasCustomPrompt="1" type="title"/>
          </p:nvPr>
        </p:nvSpPr>
        <p:spPr>
          <a:xfrm>
            <a:off x="311750" y="831175"/>
            <a:ext cx="53349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26"/>
          <p:cNvSpPr txBox="1"/>
          <p:nvPr>
            <p:ph idx="1" type="body"/>
          </p:nvPr>
        </p:nvSpPr>
        <p:spPr>
          <a:xfrm>
            <a:off x="311700" y="2121425"/>
            <a:ext cx="5334900" cy="9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57" name="Google Shape;57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8"/>
          <p:cNvSpPr txBox="1"/>
          <p:nvPr>
            <p:ph type="title"/>
          </p:nvPr>
        </p:nvSpPr>
        <p:spPr>
          <a:xfrm>
            <a:off x="311675" y="798600"/>
            <a:ext cx="6247800" cy="35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" name="Google Shape;16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9"/>
          <p:cNvSpPr/>
          <p:nvPr/>
        </p:nvSpPr>
        <p:spPr>
          <a:xfrm>
            <a:off x="0" y="48099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9" name="Google Shape;19;p19"/>
          <p:cNvSpPr/>
          <p:nvPr/>
        </p:nvSpPr>
        <p:spPr>
          <a:xfrm>
            <a:off x="0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20" name="Google Shape;20;p19"/>
          <p:cNvSpPr txBox="1"/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1" name="Google Shape;21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20"/>
          <p:cNvSpPr/>
          <p:nvPr/>
        </p:nvSpPr>
        <p:spPr>
          <a:xfrm>
            <a:off x="0" y="0"/>
            <a:ext cx="431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20"/>
          <p:cNvSpPr/>
          <p:nvPr/>
        </p:nvSpPr>
        <p:spPr>
          <a:xfrm>
            <a:off x="0" y="44125"/>
            <a:ext cx="4313625" cy="4399375"/>
          </a:xfrm>
          <a:custGeom>
            <a:rect b="b" l="l" r="r" t="t"/>
            <a:pathLst>
              <a:path extrusionOk="0" h="175975" w="172545">
                <a:moveTo>
                  <a:pt x="0" y="157"/>
                </a:moveTo>
                <a:lnTo>
                  <a:pt x="172419" y="0"/>
                </a:lnTo>
                <a:lnTo>
                  <a:pt x="172545" y="126541"/>
                </a:lnTo>
                <a:lnTo>
                  <a:pt x="0" y="175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25" name="Google Shape;25;p20"/>
          <p:cNvSpPr/>
          <p:nvPr/>
        </p:nvSpPr>
        <p:spPr>
          <a:xfrm>
            <a:off x="-125" y="0"/>
            <a:ext cx="4316900" cy="4395600"/>
          </a:xfrm>
          <a:custGeom>
            <a:rect b="b" l="l" r="r" t="t"/>
            <a:pathLst>
              <a:path extrusionOk="0" h="175824" w="172676">
                <a:moveTo>
                  <a:pt x="0" y="6"/>
                </a:moveTo>
                <a:lnTo>
                  <a:pt x="172676" y="0"/>
                </a:lnTo>
                <a:lnTo>
                  <a:pt x="172562" y="126442"/>
                </a:lnTo>
                <a:lnTo>
                  <a:pt x="0" y="17582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26" name="Google Shape;26;p20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20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8" name="Google Shape;28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21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31;p21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" name="Google Shape;32;p21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3" name="Google Shape;33;p21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4" name="Google Shape;34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22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22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23"/>
          <p:cNvSpPr/>
          <p:nvPr/>
        </p:nvSpPr>
        <p:spPr>
          <a:xfrm>
            <a:off x="0" y="0"/>
            <a:ext cx="3764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23"/>
          <p:cNvSpPr txBox="1"/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23"/>
          <p:cNvSpPr txBox="1"/>
          <p:nvPr>
            <p:ph idx="1" type="body"/>
          </p:nvPr>
        </p:nvSpPr>
        <p:spPr>
          <a:xfrm>
            <a:off x="311700" y="2390650"/>
            <a:ext cx="3127500" cy="229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3" name="Google Shape;43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4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24"/>
          <p:cNvSpPr txBox="1"/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24"/>
          <p:cNvSpPr txBox="1"/>
          <p:nvPr>
            <p:ph idx="1" type="subTitle"/>
          </p:nvPr>
        </p:nvSpPr>
        <p:spPr>
          <a:xfrm>
            <a:off x="304800" y="2626725"/>
            <a:ext cx="3704400" cy="92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8" name="Google Shape;48;p24"/>
          <p:cNvSpPr txBox="1"/>
          <p:nvPr>
            <p:ph idx="2" type="body"/>
          </p:nvPr>
        </p:nvSpPr>
        <p:spPr>
          <a:xfrm>
            <a:off x="4879025" y="500925"/>
            <a:ext cx="3954000" cy="41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9" name="Google Shape;49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5"/>
          <p:cNvSpPr/>
          <p:nvPr/>
        </p:nvSpPr>
        <p:spPr>
          <a:xfrm>
            <a:off x="0" y="4369000"/>
            <a:ext cx="9144000" cy="77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52;p25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erriweather"/>
              <a:buNone/>
              <a:defRPr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/>
        </p:txBody>
      </p:sp>
      <p:sp>
        <p:nvSpPr>
          <p:cNvPr id="53" name="Google Shape;53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aradig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b="0" i="0" sz="2800" u="none" cap="none" strike="noStrik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b="0" i="0" sz="2800" u="none" cap="none" strike="noStrik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b="0" i="0" sz="2800" u="none" cap="none" strike="noStrik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b="0" i="0" sz="2800" u="none" cap="none" strike="noStrik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b="0" i="0" sz="2800" u="none" cap="none" strike="noStrik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b="0" i="0" sz="2800" u="none" cap="none" strike="noStrik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b="0" i="0" sz="2800" u="none" cap="none" strike="noStrik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b="0" i="0" sz="2800" u="none" cap="none" strike="noStrik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b="0" i="0" sz="2800" u="none" cap="none" strike="noStrik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7" name="Google Shape;7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b="0" i="0" sz="11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b="0" i="0" sz="11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b="0" i="0" sz="11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b="0" i="0" sz="11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b="0" i="0" sz="11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8.png"/><Relationship Id="rId7" Type="http://schemas.openxmlformats.org/officeDocument/2006/relationships/image" Target="../media/image1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1.png"/><Relationship Id="rId4" Type="http://schemas.openxmlformats.org/officeDocument/2006/relationships/image" Target="../media/image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9.png"/><Relationship Id="rId4" Type="http://schemas.openxmlformats.org/officeDocument/2006/relationships/image" Target="../media/image2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2.png"/><Relationship Id="rId4" Type="http://schemas.openxmlformats.org/officeDocument/2006/relationships/image" Target="../media/image2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rpubs.com/BKlein1812/981296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data-nifc.opendata.arcgis.com" TargetMode="External"/><Relationship Id="rId4" Type="http://schemas.openxmlformats.org/officeDocument/2006/relationships/hyperlink" Target="https://public.tfswildfires.com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rpubs.com/alnuaimi107/Wildfire_project" TargetMode="External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600"/>
              </a:spcAft>
              <a:buSzPts val="3600"/>
              <a:buNone/>
            </a:pPr>
            <a:r>
              <a:rPr b="0" lang="en"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Wildfire Data Analysis &amp; Visualization</a:t>
            </a:r>
            <a:endParaRPr sz="5600">
              <a:solidFill>
                <a:schemeClr val="dk1"/>
              </a:solidFill>
            </a:endParaRPr>
          </a:p>
        </p:txBody>
      </p:sp>
      <p:sp>
        <p:nvSpPr>
          <p:cNvPr id="65" name="Google Shape;65;p1"/>
          <p:cNvSpPr txBox="1"/>
          <p:nvPr>
            <p:ph idx="1" type="subTitle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/>
              <a:t>By team 1 ( Abdullatif &amp; Ben )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b06fff6f64_3_51"/>
          <p:cNvSpPr txBox="1"/>
          <p:nvPr>
            <p:ph type="title"/>
          </p:nvPr>
        </p:nvSpPr>
        <p:spPr>
          <a:xfrm>
            <a:off x="311675" y="798600"/>
            <a:ext cx="6247800" cy="35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Second Model</a:t>
            </a:r>
            <a:endParaRPr u="sng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GAM - Generalized Additive Model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g1a004cc0185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6125" y="0"/>
            <a:ext cx="9731226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4"/>
          <p:cNvSpPr txBox="1"/>
          <p:nvPr/>
        </p:nvSpPr>
        <p:spPr>
          <a:xfrm>
            <a:off x="535475" y="1111525"/>
            <a:ext cx="7867800" cy="471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-3619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Roboto"/>
              <a:buChar char="●"/>
            </a:pPr>
            <a:r>
              <a:rPr b="0" i="0" lang="en" sz="2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Decided on a Non-Gaussian Spatio-Temporal Model for Prediction.</a:t>
            </a:r>
            <a:endParaRPr b="0" i="0" sz="21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619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Roboto"/>
              <a:buChar char="●"/>
            </a:pPr>
            <a:r>
              <a:rPr b="0" i="0" lang="en" sz="2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We create this using a General Additive Model (GAM) in R</a:t>
            </a:r>
            <a:endParaRPr b="0" i="0" sz="21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619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Roboto"/>
              <a:buChar char="●"/>
            </a:pPr>
            <a:r>
              <a:rPr b="0" i="0" lang="en" sz="2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These are similar to GLMs but have additive components: </a:t>
            </a:r>
            <a:r>
              <a:rPr b="1" i="0" lang="en" sz="2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(smoothing functions (splines) of the covariates (Lon, Lat, Time)</a:t>
            </a:r>
            <a:r>
              <a:rPr b="0" i="0" lang="en" sz="2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b="0" i="0" sz="21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619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Roboto"/>
              <a:buChar char="●"/>
            </a:pPr>
            <a:r>
              <a:rPr b="0" i="0" lang="en" sz="2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The data is shaped as Negative-Binomial for usage in the GAM model.</a:t>
            </a:r>
            <a:endParaRPr b="0" i="0" sz="21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1" name="Google Shape;171;p34"/>
          <p:cNvSpPr txBox="1"/>
          <p:nvPr/>
        </p:nvSpPr>
        <p:spPr>
          <a:xfrm>
            <a:off x="209075" y="0"/>
            <a:ext cx="8520600" cy="128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erriweather"/>
              <a:buNone/>
            </a:pPr>
            <a:r>
              <a:rPr b="0" i="0" lang="en" sz="3600" u="none" cap="none" strike="noStrik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rPr>
              <a:t>Data Modeling </a:t>
            </a:r>
            <a:r>
              <a:rPr b="0" i="0" lang="en" sz="2000" u="none" cap="none" strike="noStrik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rPr>
              <a:t>(</a:t>
            </a:r>
            <a:r>
              <a:rPr lang="en" sz="20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rPr>
              <a:t>GAM</a:t>
            </a:r>
            <a:r>
              <a:rPr b="0" i="0" lang="en" sz="2000" u="none" cap="none" strike="noStrik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rPr>
              <a:t> Model)</a:t>
            </a:r>
            <a:endParaRPr b="0" i="0" sz="3600" u="none" cap="none" strike="noStrike">
              <a:solidFill>
                <a:schemeClr val="accen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5"/>
          <p:cNvSpPr txBox="1"/>
          <p:nvPr/>
        </p:nvSpPr>
        <p:spPr>
          <a:xfrm>
            <a:off x="1483075" y="2029150"/>
            <a:ext cx="6750900" cy="31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oboto"/>
              <a:buChar char="-"/>
            </a:pPr>
            <a:r>
              <a:rPr b="0" i="0" lang="en" sz="1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Prediction link function for </a:t>
            </a:r>
            <a:r>
              <a:rPr b="1" i="0" lang="en" sz="1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Longitude, Latitude, and Time</a:t>
            </a:r>
            <a:r>
              <a:rPr b="0" i="0" lang="en" sz="1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(Both YRs and Months) - The Response Y </a:t>
            </a:r>
            <a:r>
              <a:rPr lang="en" sz="1600">
                <a:latin typeface="Roboto"/>
                <a:ea typeface="Roboto"/>
                <a:cs typeface="Roboto"/>
                <a:sym typeface="Roboto"/>
              </a:rPr>
              <a:t>is </a:t>
            </a:r>
            <a:r>
              <a:rPr b="1" lang="en" sz="1600">
                <a:latin typeface="Roboto"/>
                <a:ea typeface="Roboto"/>
                <a:cs typeface="Roboto"/>
                <a:sym typeface="Roboto"/>
              </a:rPr>
              <a:t>Time Spent Extinguishing the Fire</a:t>
            </a:r>
            <a:endParaRPr b="1" i="0" sz="16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oboto"/>
              <a:buChar char="-"/>
            </a:pPr>
            <a:r>
              <a:rPr b="0" i="0" lang="en" sz="1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Spatio-Temporal Intercept</a:t>
            </a:r>
            <a:endParaRPr b="1" i="0" sz="16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33020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oboto"/>
              <a:buChar char="-"/>
            </a:pPr>
            <a:r>
              <a:rPr b="0" i="0" lang="en" sz="1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Smoothing function for Splines in terms of covariates for </a:t>
            </a:r>
            <a:r>
              <a:rPr b="1" i="0" lang="en" sz="1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Longitude, Latitude, and Time </a:t>
            </a:r>
            <a:r>
              <a:rPr b="0" i="0" lang="en" sz="1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(space and time)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oboto"/>
              <a:buChar char="-"/>
            </a:pPr>
            <a:r>
              <a:rPr b="0" i="0" lang="en" sz="1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Spatio-Temporal Random Effect</a:t>
            </a:r>
            <a:endParaRPr b="0" i="0" sz="16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7" name="Google Shape;177;p35"/>
          <p:cNvSpPr txBox="1"/>
          <p:nvPr/>
        </p:nvSpPr>
        <p:spPr>
          <a:xfrm>
            <a:off x="209075" y="0"/>
            <a:ext cx="8520600" cy="128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erriweather"/>
              <a:buNone/>
            </a:pPr>
            <a:r>
              <a:rPr b="0" i="0" lang="en" sz="3600" u="none" cap="none" strike="noStrik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rPr>
              <a:t>Data Modeling </a:t>
            </a:r>
            <a:r>
              <a:rPr b="0" i="0" lang="en" sz="2000" u="none" cap="none" strike="noStrik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rPr>
              <a:t>(</a:t>
            </a:r>
            <a:r>
              <a:rPr lang="en" sz="20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rPr>
              <a:t>GAM</a:t>
            </a:r>
            <a:r>
              <a:rPr b="0" i="0" lang="en" sz="2000" u="none" cap="none" strike="noStrik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rPr>
              <a:t> Model)</a:t>
            </a:r>
            <a:endParaRPr b="0" i="0" sz="3600" u="none" cap="none" strike="noStrike">
              <a:solidFill>
                <a:schemeClr val="accen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178" name="Google Shape;178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20307" y="1274881"/>
            <a:ext cx="4509367" cy="617848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35"/>
          <p:cNvSpPr/>
          <p:nvPr/>
        </p:nvSpPr>
        <p:spPr>
          <a:xfrm>
            <a:off x="144061" y="1395233"/>
            <a:ext cx="3716400" cy="4209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General Additive Model (GAM)</a:t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0" name="Google Shape;180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4375" y="4559300"/>
            <a:ext cx="914400" cy="58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3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13894" y="3554574"/>
            <a:ext cx="1092200" cy="64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3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83766" y="2029148"/>
            <a:ext cx="1333500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3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36921" y="2685310"/>
            <a:ext cx="446146" cy="7846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19ea0eb96bb_0_8"/>
          <p:cNvSpPr txBox="1"/>
          <p:nvPr/>
        </p:nvSpPr>
        <p:spPr>
          <a:xfrm>
            <a:off x="1009200" y="904375"/>
            <a:ext cx="71256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Ultimately, we want to see if we can recreate heatplot trends for our data and get general (not exact) predictions with minimal prediction error.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Same process is used for Months and Years as the Time covariate in the model. We want to see a visual representation of these predictions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1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nb(link = “log”)</a:t>
            </a: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used to show natural order of predictions more accurately without over-dispersion.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89" name="Google Shape;189;g19ea0eb96bb_0_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3538" y="3230775"/>
            <a:ext cx="7636925" cy="1675675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g19ea0eb96bb_0_8"/>
          <p:cNvSpPr txBox="1"/>
          <p:nvPr/>
        </p:nvSpPr>
        <p:spPr>
          <a:xfrm>
            <a:off x="209075" y="0"/>
            <a:ext cx="8520600" cy="128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erriweather"/>
              <a:buNone/>
            </a:pPr>
            <a:r>
              <a:rPr b="0" i="0" lang="en" sz="3600" u="none" cap="none" strike="noStrik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rPr>
              <a:t>Data Modeling </a:t>
            </a:r>
            <a:r>
              <a:rPr b="0" i="0" lang="en" sz="2000" u="none" cap="none" strike="noStrik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rPr>
              <a:t>(</a:t>
            </a:r>
            <a:r>
              <a:rPr lang="en" sz="20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rPr>
              <a:t>GAM</a:t>
            </a:r>
            <a:r>
              <a:rPr b="0" i="0" lang="en" sz="2000" u="none" cap="none" strike="noStrik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rPr>
              <a:t> Model)</a:t>
            </a:r>
            <a:endParaRPr b="0" i="0" sz="3600" u="none" cap="none" strike="noStrike">
              <a:solidFill>
                <a:schemeClr val="accen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191" name="Google Shape;191;g19ea0eb96bb_0_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21670" y="237050"/>
            <a:ext cx="2549770" cy="3493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9ea0eb96bb_0_23"/>
          <p:cNvSpPr txBox="1"/>
          <p:nvPr>
            <p:ph type="title"/>
          </p:nvPr>
        </p:nvSpPr>
        <p:spPr>
          <a:xfrm>
            <a:off x="209075" y="0"/>
            <a:ext cx="8520600" cy="128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Model Evaluation </a:t>
            </a:r>
            <a:r>
              <a:rPr lang="en" sz="2000"/>
              <a:t>(GAM Model)</a:t>
            </a:r>
            <a:endParaRPr/>
          </a:p>
        </p:txBody>
      </p:sp>
      <p:sp>
        <p:nvSpPr>
          <p:cNvPr id="197" name="Google Shape;197;g19ea0eb96bb_0_23"/>
          <p:cNvSpPr txBox="1"/>
          <p:nvPr/>
        </p:nvSpPr>
        <p:spPr>
          <a:xfrm>
            <a:off x="1250150" y="2262200"/>
            <a:ext cx="5405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98" name="Google Shape;198;g19ea0eb96bb_0_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5563" y="3298226"/>
            <a:ext cx="7812875" cy="168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g19ea0eb96bb_0_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79825" y="1034325"/>
            <a:ext cx="6184350" cy="2061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b06fff6f64_3_5"/>
          <p:cNvSpPr txBox="1"/>
          <p:nvPr>
            <p:ph type="title"/>
          </p:nvPr>
        </p:nvSpPr>
        <p:spPr>
          <a:xfrm>
            <a:off x="209075" y="0"/>
            <a:ext cx="8520600" cy="128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Prediction Steps </a:t>
            </a:r>
            <a:endParaRPr/>
          </a:p>
        </p:txBody>
      </p:sp>
      <p:sp>
        <p:nvSpPr>
          <p:cNvPr id="205" name="Google Shape;205;g1b06fff6f64_3_5"/>
          <p:cNvSpPr txBox="1"/>
          <p:nvPr/>
        </p:nvSpPr>
        <p:spPr>
          <a:xfrm>
            <a:off x="1250150" y="2262200"/>
            <a:ext cx="5405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6" name="Google Shape;206;g1b06fff6f64_3_5"/>
          <p:cNvSpPr txBox="1"/>
          <p:nvPr/>
        </p:nvSpPr>
        <p:spPr>
          <a:xfrm>
            <a:off x="461150" y="984650"/>
            <a:ext cx="6983400" cy="29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19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"/>
              <a:buChar char="●"/>
            </a:pPr>
            <a:r>
              <a:rPr lang="en" sz="2100">
                <a:latin typeface="Roboto"/>
                <a:ea typeface="Roboto"/>
                <a:cs typeface="Roboto"/>
                <a:sym typeface="Roboto"/>
              </a:rPr>
              <a:t>Observe densities for both raw data and prediction data to see similar distributions, which means we are on the right track</a:t>
            </a:r>
            <a:endParaRPr sz="21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07" name="Google Shape;207;g1b06fff6f64_3_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8300" y="2234700"/>
            <a:ext cx="2839726" cy="2839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g1b06fff6f64_3_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4550" y="2234700"/>
            <a:ext cx="2839724" cy="2839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6"/>
          <p:cNvSpPr txBox="1"/>
          <p:nvPr>
            <p:ph type="title"/>
          </p:nvPr>
        </p:nvSpPr>
        <p:spPr>
          <a:xfrm>
            <a:off x="209075" y="0"/>
            <a:ext cx="8520600" cy="128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Visualization </a:t>
            </a:r>
            <a:r>
              <a:rPr lang="en" sz="2000"/>
              <a:t>(Second Model)</a:t>
            </a:r>
            <a:endParaRPr/>
          </a:p>
        </p:txBody>
      </p:sp>
      <p:sp>
        <p:nvSpPr>
          <p:cNvPr id="214" name="Google Shape;214;p36"/>
          <p:cNvSpPr txBox="1"/>
          <p:nvPr/>
        </p:nvSpPr>
        <p:spPr>
          <a:xfrm>
            <a:off x="832775" y="1057775"/>
            <a:ext cx="6983400" cy="586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19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Roboto"/>
              <a:buChar char="●"/>
            </a:pPr>
            <a:r>
              <a:rPr b="0" i="0" lang="en" sz="2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4 plots split into Years (2014 - 2022) and Months (1 - 12) for </a:t>
            </a:r>
            <a:r>
              <a:rPr b="1" i="0" lang="en" sz="2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prediction</a:t>
            </a:r>
            <a:r>
              <a:rPr b="0" i="0" lang="en" sz="2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and </a:t>
            </a:r>
            <a:r>
              <a:rPr b="1" i="0" lang="en" sz="2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prediction standard error.</a:t>
            </a:r>
            <a:endParaRPr b="1" i="0" sz="21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619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Roboto"/>
              <a:buChar char="●"/>
            </a:pPr>
            <a:r>
              <a:rPr b="0" i="0" lang="en" sz="2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Prediction standard error can be judged by the dark outline of Texas seen sequentially. The darker the outline, the closer our prediction error is to 0.</a:t>
            </a:r>
            <a:endParaRPr b="0" i="0" sz="21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619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Roboto"/>
              <a:buChar char="●"/>
            </a:pPr>
            <a:r>
              <a:rPr b="0" i="0" lang="en" sz="2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We will show Months first then Years.</a:t>
            </a:r>
            <a:endParaRPr sz="21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Roboto"/>
              <a:ea typeface="Roboto"/>
              <a:cs typeface="Roboto"/>
              <a:sym typeface="Roboto"/>
            </a:endParaRPr>
          </a:p>
          <a:p>
            <a:pPr indent="-3619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"/>
              <a:buChar char="●"/>
            </a:pPr>
            <a:r>
              <a:rPr lang="en" sz="21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https://rpubs.com/BKlein1812/981296</a:t>
            </a:r>
            <a:endParaRPr sz="2100">
              <a:latin typeface="Roboto"/>
              <a:ea typeface="Roboto"/>
              <a:cs typeface="Roboto"/>
              <a:sym typeface="Roboto"/>
            </a:endParaRPr>
          </a:p>
          <a:p>
            <a:pPr indent="-3619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"/>
              <a:buChar char="●"/>
            </a:pPr>
            <a:r>
              <a:rPr lang="en" sz="2100">
                <a:latin typeface="Roboto"/>
                <a:ea typeface="Roboto"/>
                <a:cs typeface="Roboto"/>
                <a:sym typeface="Roboto"/>
              </a:rPr>
              <a:t>D</a:t>
            </a:r>
            <a:endParaRPr sz="2100">
              <a:latin typeface="Roboto"/>
              <a:ea typeface="Roboto"/>
              <a:cs typeface="Roboto"/>
              <a:sym typeface="Roboto"/>
            </a:endParaRPr>
          </a:p>
          <a:p>
            <a:pPr indent="-3619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"/>
              <a:buChar char="●"/>
            </a:pPr>
            <a:r>
              <a:rPr lang="en" sz="2100">
                <a:latin typeface="Roboto"/>
                <a:ea typeface="Roboto"/>
                <a:cs typeface="Roboto"/>
                <a:sym typeface="Roboto"/>
              </a:rPr>
              <a:t>Additio</a:t>
            </a:r>
            <a:endParaRPr sz="21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b06fff6f64_3_37"/>
          <p:cNvSpPr txBox="1"/>
          <p:nvPr>
            <p:ph type="title"/>
          </p:nvPr>
        </p:nvSpPr>
        <p:spPr>
          <a:xfrm>
            <a:off x="209075" y="-254976"/>
            <a:ext cx="8520600" cy="128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Conclusions for Second Model </a:t>
            </a:r>
            <a:endParaRPr/>
          </a:p>
        </p:txBody>
      </p:sp>
      <p:sp>
        <p:nvSpPr>
          <p:cNvPr id="220" name="Google Shape;220;g1b06fff6f64_3_37"/>
          <p:cNvSpPr txBox="1"/>
          <p:nvPr/>
        </p:nvSpPr>
        <p:spPr>
          <a:xfrm>
            <a:off x="477950" y="864300"/>
            <a:ext cx="7834800" cy="42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Roboto"/>
              <a:buChar char="●"/>
            </a:pPr>
            <a:r>
              <a:rPr lang="en" sz="1900">
                <a:latin typeface="Roboto"/>
                <a:ea typeface="Roboto"/>
                <a:cs typeface="Roboto"/>
                <a:sym typeface="Roboto"/>
              </a:rPr>
              <a:t>Clear that time has a massive impact on the severity of the Human and Natural caused wildfires in Texas (</a:t>
            </a:r>
            <a:r>
              <a:rPr b="1" lang="en" sz="1900">
                <a:latin typeface="Roboto"/>
                <a:ea typeface="Roboto"/>
                <a:cs typeface="Roboto"/>
                <a:sym typeface="Roboto"/>
              </a:rPr>
              <a:t>specifically 2018 spike</a:t>
            </a:r>
            <a:r>
              <a:rPr lang="en" sz="1900">
                <a:latin typeface="Roboto"/>
                <a:ea typeface="Roboto"/>
                <a:cs typeface="Roboto"/>
                <a:sym typeface="Roboto"/>
              </a:rPr>
              <a:t>)</a:t>
            </a:r>
            <a:endParaRPr sz="19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Roboto"/>
              <a:ea typeface="Roboto"/>
              <a:cs typeface="Roboto"/>
              <a:sym typeface="Roboto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Roboto"/>
              <a:buChar char="●"/>
            </a:pPr>
            <a:r>
              <a:rPr lang="en" sz="1900">
                <a:latin typeface="Roboto"/>
                <a:ea typeface="Roboto"/>
                <a:cs typeface="Roboto"/>
                <a:sym typeface="Roboto"/>
              </a:rPr>
              <a:t>With the showing of standard error spread in the flexdashboard we also see a spatial dependence visually towards East Texas in terms of minimized standard error in our predictions from the GAM model.</a:t>
            </a:r>
            <a:endParaRPr sz="19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Roboto"/>
              <a:ea typeface="Roboto"/>
              <a:cs typeface="Roboto"/>
              <a:sym typeface="Roboto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Roboto"/>
              <a:buChar char="●"/>
            </a:pPr>
            <a:r>
              <a:rPr lang="en" sz="1900">
                <a:latin typeface="Roboto"/>
                <a:ea typeface="Roboto"/>
                <a:cs typeface="Roboto"/>
                <a:sym typeface="Roboto"/>
              </a:rPr>
              <a:t>Time seems to have a more significant impact in our opinion in terms of the intensity of wildfires, clearly over the past 2-3 years it has come back to a </a:t>
            </a:r>
            <a:r>
              <a:rPr lang="en" sz="1900">
                <a:latin typeface="Roboto"/>
                <a:ea typeface="Roboto"/>
                <a:cs typeface="Roboto"/>
                <a:sym typeface="Roboto"/>
              </a:rPr>
              <a:t>plateau, but the spike was clear and significant in the western more desolate areas of Texas concerning causes by Humans and Nature.</a:t>
            </a:r>
            <a:endParaRPr sz="19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5"/>
          <p:cNvSpPr txBox="1"/>
          <p:nvPr>
            <p:ph type="title"/>
          </p:nvPr>
        </p:nvSpPr>
        <p:spPr>
          <a:xfrm>
            <a:off x="3267300" y="1930500"/>
            <a:ext cx="2609400" cy="128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Thank You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"/>
          <p:cNvSpPr txBox="1"/>
          <p:nvPr>
            <p:ph type="title"/>
          </p:nvPr>
        </p:nvSpPr>
        <p:spPr>
          <a:xfrm>
            <a:off x="209075" y="0"/>
            <a:ext cx="8520600" cy="128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Outlines</a:t>
            </a:r>
            <a:endParaRPr/>
          </a:p>
        </p:txBody>
      </p:sp>
      <p:sp>
        <p:nvSpPr>
          <p:cNvPr id="71" name="Google Shape;71;p2"/>
          <p:cNvSpPr txBox="1"/>
          <p:nvPr/>
        </p:nvSpPr>
        <p:spPr>
          <a:xfrm>
            <a:off x="399025" y="1282502"/>
            <a:ext cx="8596800" cy="340551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rgbClr val="000000"/>
                </a:solidFill>
                <a:latin typeface="Merriweather Light"/>
                <a:ea typeface="Merriweather Light"/>
                <a:cs typeface="Merriweather Light"/>
                <a:sym typeface="Merriweather Light"/>
              </a:rPr>
              <a:t>1- Overview and Datasets</a:t>
            </a:r>
            <a:endParaRPr b="1" i="0" sz="1600" u="none" cap="none" strike="noStrike">
              <a:solidFill>
                <a:srgbClr val="000000"/>
              </a:solidFill>
              <a:latin typeface="Merriweather Light"/>
              <a:ea typeface="Merriweather Light"/>
              <a:cs typeface="Merriweather Light"/>
              <a:sym typeface="Merriweather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rgbClr val="000000"/>
              </a:solidFill>
              <a:latin typeface="Merriweather Light"/>
              <a:ea typeface="Merriweather Light"/>
              <a:cs typeface="Merriweather Light"/>
              <a:sym typeface="Merriweather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rgbClr val="000000"/>
              </a:solidFill>
              <a:latin typeface="Merriweather Light"/>
              <a:ea typeface="Merriweather Light"/>
              <a:cs typeface="Merriweather Light"/>
              <a:sym typeface="Merriweather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rgbClr val="000000"/>
                </a:solidFill>
                <a:latin typeface="Merriweather Light"/>
                <a:ea typeface="Merriweather Light"/>
                <a:cs typeface="Merriweather Light"/>
                <a:sym typeface="Merriweather Light"/>
              </a:rPr>
              <a:t>2- Data Modeling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rgbClr val="000000"/>
              </a:solidFill>
              <a:latin typeface="Merriweather Light"/>
              <a:ea typeface="Merriweather Light"/>
              <a:cs typeface="Merriweather Light"/>
              <a:sym typeface="Merriweather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rgbClr val="000000"/>
              </a:solidFill>
              <a:latin typeface="Merriweather Light"/>
              <a:ea typeface="Merriweather Light"/>
              <a:cs typeface="Merriweather Light"/>
              <a:sym typeface="Merriweather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rgbClr val="000000"/>
              </a:solidFill>
              <a:latin typeface="Merriweather Light"/>
              <a:ea typeface="Merriweather Light"/>
              <a:cs typeface="Merriweather Light"/>
              <a:sym typeface="Merriweather Light"/>
            </a:endParaRPr>
          </a:p>
          <a:p>
            <a:pPr indent="0" lvl="3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t/>
            </a:r>
            <a:endParaRPr b="1" i="0" sz="600" u="none" cap="none" strike="noStrike">
              <a:solidFill>
                <a:srgbClr val="000000"/>
              </a:solidFill>
              <a:latin typeface="Merriweather Light"/>
              <a:ea typeface="Merriweather Light"/>
              <a:cs typeface="Merriweather Light"/>
              <a:sym typeface="Merriweather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rgbClr val="000000"/>
                </a:solidFill>
                <a:latin typeface="Merriweather Light"/>
                <a:ea typeface="Merriweather Light"/>
                <a:cs typeface="Merriweather Light"/>
                <a:sym typeface="Merriweather Light"/>
              </a:rPr>
              <a:t>3- Model Evaluation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rgbClr val="000000"/>
              </a:solidFill>
              <a:latin typeface="Merriweather Light"/>
              <a:ea typeface="Merriweather Light"/>
              <a:cs typeface="Merriweather Light"/>
              <a:sym typeface="Merriweather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rgbClr val="000000"/>
              </a:solidFill>
              <a:latin typeface="Merriweather Light"/>
              <a:ea typeface="Merriweather Light"/>
              <a:cs typeface="Merriweather Light"/>
              <a:sym typeface="Merriweather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rgbClr val="000000"/>
                </a:solidFill>
                <a:latin typeface="Merriweather Light"/>
                <a:ea typeface="Merriweather Light"/>
                <a:cs typeface="Merriweather Light"/>
                <a:sym typeface="Merriweather Light"/>
              </a:rPr>
              <a:t>4- Visualization</a:t>
            </a:r>
            <a:endParaRPr b="1" i="0" sz="1900" u="none" cap="none" strike="noStrike">
              <a:solidFill>
                <a:srgbClr val="000000"/>
              </a:solidFill>
              <a:latin typeface="Merriweather Light"/>
              <a:ea typeface="Merriweather Light"/>
              <a:cs typeface="Merriweather Light"/>
              <a:sym typeface="Merriweather Light"/>
            </a:endParaRPr>
          </a:p>
        </p:txBody>
      </p:sp>
      <p:sp>
        <p:nvSpPr>
          <p:cNvPr id="72" name="Google Shape;72;p2"/>
          <p:cNvSpPr txBox="1"/>
          <p:nvPr/>
        </p:nvSpPr>
        <p:spPr>
          <a:xfrm>
            <a:off x="670266" y="2500726"/>
            <a:ext cx="4572000" cy="6965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2" marL="2857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b="0" i="0" lang="en" sz="1400" u="none" cap="none" strike="noStrike">
                <a:solidFill>
                  <a:srgbClr val="000000"/>
                </a:solidFill>
                <a:latin typeface="Merriweather Light"/>
                <a:ea typeface="Merriweather Light"/>
                <a:cs typeface="Merriweather Light"/>
                <a:sym typeface="Merriweather Light"/>
              </a:rPr>
              <a:t>Spatial Gaussian Process Regression Model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84150" lvl="2" marL="2857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600" u="none" cap="none" strike="noStrike">
              <a:solidFill>
                <a:srgbClr val="000000"/>
              </a:solidFill>
              <a:latin typeface="Merriweather Light"/>
              <a:ea typeface="Merriweather Light"/>
              <a:cs typeface="Merriweather Light"/>
              <a:sym typeface="Merriweather Light"/>
            </a:endParaRPr>
          </a:p>
          <a:p>
            <a:pPr indent="-285750" lvl="0" marL="2857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b="0" i="0" lang="en" sz="1400" u="none" cap="none" strike="noStrike">
                <a:solidFill>
                  <a:srgbClr val="000000"/>
                </a:solidFill>
                <a:latin typeface="Merriweather Light"/>
                <a:ea typeface="Merriweather Light"/>
                <a:cs typeface="Merriweather Light"/>
                <a:sym typeface="Merriweather Light"/>
              </a:rPr>
              <a:t>Non-Gaussian Spatio-Temporal Model - GAM</a:t>
            </a:r>
            <a:endParaRPr b="0" i="0" sz="1400" u="none" cap="none" strike="noStrike">
              <a:solidFill>
                <a:srgbClr val="000000"/>
              </a:solidFill>
              <a:latin typeface="Merriweather Light"/>
              <a:ea typeface="Merriweather Light"/>
              <a:cs typeface="Merriweather Light"/>
              <a:sym typeface="Merriweather Ligh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3"/>
          <p:cNvSpPr txBox="1"/>
          <p:nvPr>
            <p:ph type="title"/>
          </p:nvPr>
        </p:nvSpPr>
        <p:spPr>
          <a:xfrm>
            <a:off x="209075" y="0"/>
            <a:ext cx="8520600" cy="128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Overview and Datasets</a:t>
            </a:r>
            <a:endParaRPr/>
          </a:p>
        </p:txBody>
      </p:sp>
      <p:sp>
        <p:nvSpPr>
          <p:cNvPr id="78" name="Google Shape;78;p3"/>
          <p:cNvSpPr txBox="1"/>
          <p:nvPr/>
        </p:nvSpPr>
        <p:spPr>
          <a:xfrm>
            <a:off x="399025" y="2311199"/>
            <a:ext cx="8596800" cy="257375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Merriweather Light"/>
              <a:ea typeface="Merriweather Light"/>
              <a:cs typeface="Merriweather Light"/>
              <a:sym typeface="Merriweather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1- Wildland_Fire_Locations_US</a:t>
            </a:r>
            <a:endParaRPr b="1" i="0" sz="1500" u="none" cap="none" strike="noStrike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erriweather Light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Merriweather Light"/>
                <a:ea typeface="Merriweather Light"/>
                <a:cs typeface="Merriweather Light"/>
                <a:sym typeface="Merriweather Light"/>
              </a:rPr>
              <a:t>From: National Interagency Fire Center</a:t>
            </a:r>
            <a:endParaRPr b="0" i="0" sz="1400" u="none" cap="none" strike="noStrike">
              <a:solidFill>
                <a:srgbClr val="000000"/>
              </a:solidFill>
              <a:latin typeface="Merriweather Light"/>
              <a:ea typeface="Merriweather Light"/>
              <a:cs typeface="Merriweather Light"/>
              <a:sym typeface="Merriweather Light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erriweather Light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Merriweather Light"/>
                <a:ea typeface="Merriweather Light"/>
                <a:cs typeface="Merriweather Light"/>
                <a:sym typeface="Merriweather Light"/>
              </a:rPr>
              <a:t>Link: </a:t>
            </a:r>
            <a:r>
              <a:rPr b="0" i="0" lang="en" sz="1400" u="sng" cap="none" strike="noStrike">
                <a:solidFill>
                  <a:schemeClr val="accent5"/>
                </a:solidFill>
                <a:latin typeface="Merriweather Light"/>
                <a:ea typeface="Merriweather Light"/>
                <a:cs typeface="Merriweather Light"/>
                <a:sym typeface="Merriweather Ligh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https://data-nifc.opendata.arcgis.com</a:t>
            </a:r>
            <a:r>
              <a:rPr b="0" i="0" lang="en" sz="1400" u="none" cap="none" strike="noStrike">
                <a:solidFill>
                  <a:srgbClr val="000000"/>
                </a:solidFill>
                <a:latin typeface="Merriweather Light"/>
                <a:ea typeface="Merriweather Light"/>
                <a:cs typeface="Merriweather Light"/>
                <a:sym typeface="Merriweather Light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Merriweather Light"/>
              <a:ea typeface="Merriweather Light"/>
              <a:cs typeface="Merriweather Light"/>
              <a:sym typeface="Merriweather Light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erriweather Light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Merriweather Light"/>
                <a:ea typeface="Merriweather Light"/>
                <a:cs typeface="Merriweather Light"/>
                <a:sym typeface="Merriweather Light"/>
              </a:rPr>
              <a:t>Period: April,2009 - Sep,2022</a:t>
            </a:r>
            <a:endParaRPr b="0" i="0" sz="1400" u="none" cap="none" strike="noStrike">
              <a:solidFill>
                <a:srgbClr val="000000"/>
              </a:solidFill>
              <a:latin typeface="Merriweather Light"/>
              <a:ea typeface="Merriweather Light"/>
              <a:cs typeface="Merriweather Light"/>
              <a:sym typeface="Merriweather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Merriweather Light"/>
              <a:ea typeface="Merriweather Light"/>
              <a:cs typeface="Merriweather Light"/>
              <a:sym typeface="Merriweather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2- Texas_Fire_Department_and_Substations </a:t>
            </a:r>
            <a:endParaRPr b="1" i="0" sz="1500" u="none" cap="none" strike="noStrike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erriweather Light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Merriweather Light"/>
                <a:ea typeface="Merriweather Light"/>
                <a:cs typeface="Merriweather Light"/>
                <a:sym typeface="Merriweather Light"/>
              </a:rPr>
              <a:t>From: Texas A&amp;M Forest Service</a:t>
            </a:r>
            <a:endParaRPr b="0" i="0" sz="1400" u="none" cap="none" strike="noStrike">
              <a:solidFill>
                <a:srgbClr val="000000"/>
              </a:solidFill>
              <a:latin typeface="Merriweather Light"/>
              <a:ea typeface="Merriweather Light"/>
              <a:cs typeface="Merriweather Light"/>
              <a:sym typeface="Merriweather Light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erriweather Light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Merriweather Light"/>
                <a:ea typeface="Merriweather Light"/>
                <a:cs typeface="Merriweather Light"/>
                <a:sym typeface="Merriweather Light"/>
              </a:rPr>
              <a:t>Link:  </a:t>
            </a:r>
            <a:r>
              <a:rPr b="0" i="0" lang="en" sz="1400" u="sng" cap="none" strike="noStrike">
                <a:solidFill>
                  <a:schemeClr val="hlink"/>
                </a:solidFill>
                <a:latin typeface="Merriweather Light"/>
                <a:ea typeface="Merriweather Light"/>
                <a:cs typeface="Merriweather Light"/>
                <a:sym typeface="Merriweather Light"/>
                <a:hlinkClick r:id="rId4"/>
              </a:rPr>
              <a:t>https://public.tfswildfires.com</a:t>
            </a:r>
            <a:r>
              <a:rPr b="0" i="0" lang="en" sz="1400" u="none" cap="none" strike="noStrike">
                <a:solidFill>
                  <a:srgbClr val="000000"/>
                </a:solidFill>
                <a:latin typeface="Merriweather Light"/>
                <a:ea typeface="Merriweather Light"/>
                <a:cs typeface="Merriweather Light"/>
                <a:sym typeface="Merriweather Light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Merriweather Light"/>
              <a:ea typeface="Merriweather Light"/>
              <a:cs typeface="Merriweather Light"/>
              <a:sym typeface="Merriweather Light"/>
            </a:endParaRPr>
          </a:p>
        </p:txBody>
      </p:sp>
      <p:sp>
        <p:nvSpPr>
          <p:cNvPr id="79" name="Google Shape;79;p3"/>
          <p:cNvSpPr txBox="1"/>
          <p:nvPr/>
        </p:nvSpPr>
        <p:spPr>
          <a:xfrm>
            <a:off x="250850" y="1371421"/>
            <a:ext cx="8120793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Objective: </a:t>
            </a:r>
            <a:r>
              <a:rPr b="0" i="0" lang="en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problem our team is trying to solve is how can we visualize and analyze spatially the spread of wildfires in the US and specifically the state of Texas. </a:t>
            </a:r>
            <a:endParaRPr b="0" i="0" sz="16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8"/>
          <p:cNvSpPr/>
          <p:nvPr/>
        </p:nvSpPr>
        <p:spPr>
          <a:xfrm>
            <a:off x="214400" y="1517725"/>
            <a:ext cx="3716400" cy="4209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Spatial Gaussian Regression Model</a:t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5" name="Google Shape;85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00525" y="1445325"/>
            <a:ext cx="4857750" cy="7048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6" name="Google Shape;86;p28"/>
          <p:cNvGrpSpPr/>
          <p:nvPr/>
        </p:nvGrpSpPr>
        <p:grpSpPr>
          <a:xfrm>
            <a:off x="561574" y="4256775"/>
            <a:ext cx="571576" cy="704850"/>
            <a:chOff x="561574" y="4256775"/>
            <a:chExt cx="571576" cy="704850"/>
          </a:xfrm>
        </p:grpSpPr>
        <p:pic>
          <p:nvPicPr>
            <p:cNvPr id="87" name="Google Shape;87;p28"/>
            <p:cNvPicPr preferRelativeResize="0"/>
            <p:nvPr/>
          </p:nvPicPr>
          <p:blipFill rotWithShape="1">
            <a:blip r:embed="rId3">
              <a:alphaModFix/>
            </a:blip>
            <a:srcRect b="0" l="53964" r="53704" t="0"/>
            <a:stretch/>
          </p:blipFill>
          <p:spPr>
            <a:xfrm flipH="1">
              <a:off x="561574" y="4256775"/>
              <a:ext cx="372565" cy="7048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8" name="Google Shape;88;p28"/>
            <p:cNvSpPr txBox="1"/>
            <p:nvPr/>
          </p:nvSpPr>
          <p:spPr>
            <a:xfrm>
              <a:off x="871550" y="4332150"/>
              <a:ext cx="2616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0" i="0" lang="en" sz="24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:</a:t>
              </a:r>
              <a:endParaRPr b="0" i="0" sz="2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89" name="Google Shape;89;p28"/>
          <p:cNvGrpSpPr/>
          <p:nvPr/>
        </p:nvGrpSpPr>
        <p:grpSpPr>
          <a:xfrm>
            <a:off x="409175" y="2447475"/>
            <a:ext cx="4402650" cy="705750"/>
            <a:chOff x="409175" y="2447475"/>
            <a:chExt cx="4402650" cy="705750"/>
          </a:xfrm>
        </p:grpSpPr>
        <p:grpSp>
          <p:nvGrpSpPr>
            <p:cNvPr id="90" name="Google Shape;90;p28"/>
            <p:cNvGrpSpPr/>
            <p:nvPr/>
          </p:nvGrpSpPr>
          <p:grpSpPr>
            <a:xfrm>
              <a:off x="409175" y="2448375"/>
              <a:ext cx="1186350" cy="704850"/>
              <a:chOff x="409175" y="2448375"/>
              <a:chExt cx="1186350" cy="704850"/>
            </a:xfrm>
          </p:grpSpPr>
          <p:pic>
            <p:nvPicPr>
              <p:cNvPr id="91" name="Google Shape;91;p28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80963" t="0"/>
              <a:stretch/>
            </p:blipFill>
            <p:spPr>
              <a:xfrm>
                <a:off x="409175" y="2448375"/>
                <a:ext cx="924750" cy="70485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92" name="Google Shape;92;p28"/>
              <p:cNvSpPr txBox="1"/>
              <p:nvPr/>
            </p:nvSpPr>
            <p:spPr>
              <a:xfrm>
                <a:off x="1333925" y="2523750"/>
                <a:ext cx="261600" cy="554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rPr b="0" i="0" lang="en" sz="2400" u="none" cap="none" strike="noStrike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rPr>
                  <a:t>:</a:t>
                </a:r>
                <a:endParaRPr b="0" i="0" sz="28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93" name="Google Shape;93;p28"/>
            <p:cNvSpPr txBox="1"/>
            <p:nvPr/>
          </p:nvSpPr>
          <p:spPr>
            <a:xfrm>
              <a:off x="1595525" y="2447475"/>
              <a:ext cx="3216300" cy="677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n" sz="1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Time spent to put out the fire (days) at location s</a:t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4" name="Google Shape;94;p28"/>
          <p:cNvGrpSpPr/>
          <p:nvPr/>
        </p:nvGrpSpPr>
        <p:grpSpPr>
          <a:xfrm>
            <a:off x="485375" y="3421875"/>
            <a:ext cx="4218300" cy="677100"/>
            <a:chOff x="485375" y="3421875"/>
            <a:chExt cx="4218300" cy="677100"/>
          </a:xfrm>
        </p:grpSpPr>
        <p:grpSp>
          <p:nvGrpSpPr>
            <p:cNvPr id="95" name="Google Shape;95;p28"/>
            <p:cNvGrpSpPr/>
            <p:nvPr/>
          </p:nvGrpSpPr>
          <p:grpSpPr>
            <a:xfrm>
              <a:off x="485375" y="3421893"/>
              <a:ext cx="1244500" cy="667982"/>
              <a:chOff x="485375" y="3421893"/>
              <a:chExt cx="1244500" cy="667982"/>
            </a:xfrm>
          </p:grpSpPr>
          <p:pic>
            <p:nvPicPr>
              <p:cNvPr id="96" name="Google Shape;96;p28"/>
              <p:cNvPicPr preferRelativeResize="0"/>
              <p:nvPr/>
            </p:nvPicPr>
            <p:blipFill rotWithShape="1">
              <a:blip r:embed="rId3">
                <a:alphaModFix/>
              </a:blip>
              <a:srcRect b="0" l="26202" r="53710" t="0"/>
              <a:stretch/>
            </p:blipFill>
            <p:spPr>
              <a:xfrm>
                <a:off x="485375" y="3421893"/>
                <a:ext cx="924750" cy="66798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97" name="Google Shape;97;p28"/>
              <p:cNvSpPr txBox="1"/>
              <p:nvPr/>
            </p:nvSpPr>
            <p:spPr>
              <a:xfrm>
                <a:off x="1468275" y="3478838"/>
                <a:ext cx="261600" cy="554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rPr b="0" i="0" lang="en" sz="2400" u="none" cap="none" strike="noStrike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rPr>
                  <a:t>:</a:t>
                </a:r>
                <a:endParaRPr b="0" i="0" sz="28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98" name="Google Shape;98;p28"/>
            <p:cNvSpPr txBox="1"/>
            <p:nvPr/>
          </p:nvSpPr>
          <p:spPr>
            <a:xfrm>
              <a:off x="1703675" y="3421875"/>
              <a:ext cx="3000000" cy="677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n" sz="1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Coordination (Lon,Lat) at location s</a:t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9" name="Google Shape;99;p28"/>
          <p:cNvGrpSpPr/>
          <p:nvPr/>
        </p:nvGrpSpPr>
        <p:grpSpPr>
          <a:xfrm>
            <a:off x="5436950" y="2571750"/>
            <a:ext cx="3409375" cy="704850"/>
            <a:chOff x="5436950" y="2571750"/>
            <a:chExt cx="3409375" cy="704850"/>
          </a:xfrm>
        </p:grpSpPr>
        <p:grpSp>
          <p:nvGrpSpPr>
            <p:cNvPr id="100" name="Google Shape;100;p28"/>
            <p:cNvGrpSpPr/>
            <p:nvPr/>
          </p:nvGrpSpPr>
          <p:grpSpPr>
            <a:xfrm>
              <a:off x="5436950" y="2571750"/>
              <a:ext cx="1105700" cy="704850"/>
              <a:chOff x="5436950" y="2571750"/>
              <a:chExt cx="1105700" cy="704850"/>
            </a:xfrm>
          </p:grpSpPr>
          <p:pic>
            <p:nvPicPr>
              <p:cNvPr id="101" name="Google Shape;101;p28"/>
              <p:cNvPicPr preferRelativeResize="0"/>
              <p:nvPr/>
            </p:nvPicPr>
            <p:blipFill rotWithShape="1">
              <a:blip r:embed="rId3">
                <a:alphaModFix/>
              </a:blip>
              <a:srcRect b="0" l="60105" r="22516" t="0"/>
              <a:stretch/>
            </p:blipFill>
            <p:spPr>
              <a:xfrm>
                <a:off x="5436950" y="2571750"/>
                <a:ext cx="844100" cy="70485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02" name="Google Shape;102;p28"/>
              <p:cNvSpPr txBox="1"/>
              <p:nvPr/>
            </p:nvSpPr>
            <p:spPr>
              <a:xfrm>
                <a:off x="6281050" y="2647125"/>
                <a:ext cx="261600" cy="554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rPr b="0" i="0" lang="en" sz="2400" u="none" cap="none" strike="noStrike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rPr>
                  <a:t>:</a:t>
                </a:r>
                <a:endParaRPr b="0" i="0" sz="28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103" name="Google Shape;103;p28"/>
            <p:cNvSpPr txBox="1"/>
            <p:nvPr/>
          </p:nvSpPr>
          <p:spPr>
            <a:xfrm>
              <a:off x="6505725" y="2718141"/>
              <a:ext cx="23406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n" sz="1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Spatial random effect</a:t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4" name="Google Shape;104;p28"/>
          <p:cNvGrpSpPr/>
          <p:nvPr/>
        </p:nvGrpSpPr>
        <p:grpSpPr>
          <a:xfrm>
            <a:off x="5436950" y="3807400"/>
            <a:ext cx="2737150" cy="704850"/>
            <a:chOff x="5436950" y="3807400"/>
            <a:chExt cx="2737150" cy="704850"/>
          </a:xfrm>
        </p:grpSpPr>
        <p:grpSp>
          <p:nvGrpSpPr>
            <p:cNvPr id="105" name="Google Shape;105;p28"/>
            <p:cNvGrpSpPr/>
            <p:nvPr/>
          </p:nvGrpSpPr>
          <p:grpSpPr>
            <a:xfrm>
              <a:off x="5436950" y="3807400"/>
              <a:ext cx="923750" cy="704850"/>
              <a:chOff x="5436950" y="3807400"/>
              <a:chExt cx="923750" cy="704850"/>
            </a:xfrm>
          </p:grpSpPr>
          <p:pic>
            <p:nvPicPr>
              <p:cNvPr id="106" name="Google Shape;106;p28"/>
              <p:cNvPicPr preferRelativeResize="0"/>
              <p:nvPr/>
            </p:nvPicPr>
            <p:blipFill rotWithShape="1">
              <a:blip r:embed="rId3">
                <a:alphaModFix/>
              </a:blip>
              <a:srcRect b="0" l="84120" r="0" t="0"/>
              <a:stretch/>
            </p:blipFill>
            <p:spPr>
              <a:xfrm>
                <a:off x="5436950" y="3807400"/>
                <a:ext cx="771375" cy="70485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07" name="Google Shape;107;p28"/>
              <p:cNvSpPr txBox="1"/>
              <p:nvPr/>
            </p:nvSpPr>
            <p:spPr>
              <a:xfrm>
                <a:off x="6099100" y="3882775"/>
                <a:ext cx="261600" cy="554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rPr b="0" i="0" lang="en" sz="2400" u="none" cap="none" strike="noStrike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rPr>
                  <a:t>:</a:t>
                </a:r>
                <a:endParaRPr b="0" i="0" sz="28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108" name="Google Shape;108;p28"/>
            <p:cNvSpPr txBox="1"/>
            <p:nvPr/>
          </p:nvSpPr>
          <p:spPr>
            <a:xfrm>
              <a:off x="6465600" y="3944275"/>
              <a:ext cx="17085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n" sz="1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Random noise</a:t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9" name="Google Shape;109;p28"/>
          <p:cNvSpPr txBox="1"/>
          <p:nvPr>
            <p:ph type="title"/>
          </p:nvPr>
        </p:nvSpPr>
        <p:spPr>
          <a:xfrm>
            <a:off x="209075" y="0"/>
            <a:ext cx="8520600" cy="128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Data Modeling </a:t>
            </a:r>
            <a:r>
              <a:rPr lang="en" sz="2000"/>
              <a:t>(First Model)</a:t>
            </a:r>
            <a:endParaRPr/>
          </a:p>
        </p:txBody>
      </p:sp>
      <p:grpSp>
        <p:nvGrpSpPr>
          <p:cNvPr id="110" name="Google Shape;110;p28"/>
          <p:cNvGrpSpPr/>
          <p:nvPr/>
        </p:nvGrpSpPr>
        <p:grpSpPr>
          <a:xfrm>
            <a:off x="607331" y="4270650"/>
            <a:ext cx="3525819" cy="704850"/>
            <a:chOff x="607331" y="4270650"/>
            <a:chExt cx="3525819" cy="704850"/>
          </a:xfrm>
        </p:grpSpPr>
        <p:sp>
          <p:nvSpPr>
            <p:cNvPr id="111" name="Google Shape;111;p28"/>
            <p:cNvSpPr txBox="1"/>
            <p:nvPr/>
          </p:nvSpPr>
          <p:spPr>
            <a:xfrm>
              <a:off x="1133150" y="4270650"/>
              <a:ext cx="3000000" cy="677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n" sz="1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Coefficients need to be estimated</a:t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12" name="Google Shape;112;p28"/>
            <p:cNvPicPr preferRelativeResize="0"/>
            <p:nvPr/>
          </p:nvPicPr>
          <p:blipFill rotWithShape="1">
            <a:blip r:embed="rId3">
              <a:alphaModFix/>
            </a:blip>
            <a:srcRect b="0" l="46351" r="47011" t="0"/>
            <a:stretch/>
          </p:blipFill>
          <p:spPr>
            <a:xfrm>
              <a:off x="607331" y="4270650"/>
              <a:ext cx="322377" cy="7048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" name="Google Shape;117;p29"/>
          <p:cNvGrpSpPr/>
          <p:nvPr/>
        </p:nvGrpSpPr>
        <p:grpSpPr>
          <a:xfrm>
            <a:off x="159900" y="1259400"/>
            <a:ext cx="1105700" cy="704850"/>
            <a:chOff x="5436950" y="2571750"/>
            <a:chExt cx="1105700" cy="704850"/>
          </a:xfrm>
        </p:grpSpPr>
        <p:pic>
          <p:nvPicPr>
            <p:cNvPr id="118" name="Google Shape;118;p29"/>
            <p:cNvPicPr preferRelativeResize="0"/>
            <p:nvPr/>
          </p:nvPicPr>
          <p:blipFill rotWithShape="1">
            <a:blip r:embed="rId3">
              <a:alphaModFix/>
            </a:blip>
            <a:srcRect b="0" l="60105" r="22516" t="0"/>
            <a:stretch/>
          </p:blipFill>
          <p:spPr>
            <a:xfrm>
              <a:off x="5436950" y="2571750"/>
              <a:ext cx="844100" cy="7048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9" name="Google Shape;119;p29"/>
            <p:cNvSpPr txBox="1"/>
            <p:nvPr/>
          </p:nvSpPr>
          <p:spPr>
            <a:xfrm>
              <a:off x="6281050" y="2647125"/>
              <a:ext cx="2616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0" i="0" lang="en" sz="24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:</a:t>
              </a:r>
              <a:endParaRPr b="0" i="0" sz="2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20" name="Google Shape;120;p29"/>
          <p:cNvSpPr txBox="1"/>
          <p:nvPr/>
        </p:nvSpPr>
        <p:spPr>
          <a:xfrm>
            <a:off x="1243500" y="1365525"/>
            <a:ext cx="2834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Spatial random effect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29"/>
          <p:cNvSpPr txBox="1"/>
          <p:nvPr/>
        </p:nvSpPr>
        <p:spPr>
          <a:xfrm>
            <a:off x="161851" y="1988250"/>
            <a:ext cx="7643400" cy="290845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Gaussian Process with mean = 0 and covariance = 𝝈</a:t>
            </a:r>
            <a:r>
              <a:rPr b="0" i="0" lang="en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^2 * </a:t>
            </a: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𝙥</a:t>
            </a:r>
            <a:r>
              <a:rPr b="0" i="0" lang="en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(r)  where 0 &lt; </a:t>
            </a: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𝙥</a:t>
            </a:r>
            <a:r>
              <a:rPr b="0" i="0" lang="en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(r) &lt; 1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0" i="0" lang="en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 will estimate </a:t>
            </a:r>
            <a:r>
              <a:rPr b="0" i="0" lang="e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𝝈</a:t>
            </a:r>
            <a:r>
              <a:rPr b="0" i="0" lang="en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^2 : applying a simple linear regression model (fit.lm) not considering the data as a spatial data and take the variance of the output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AutoNum type="arabicPeriod"/>
            </a:pPr>
            <a:r>
              <a:rPr b="0" i="0" lang="en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 will estimate </a:t>
            </a: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𝙥</a:t>
            </a:r>
            <a:r>
              <a:rPr b="0" i="0" lang="en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(r): applying exponential covariance function with the following parameters: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AutoNum type="alphaLcPeriod"/>
            </a:pPr>
            <a:r>
              <a:rPr b="0" i="0" lang="en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r = The distance between two locations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AutoNum type="alphaLcPeriod"/>
            </a:pPr>
            <a:r>
              <a:rPr b="0" i="0" lang="en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𝜙 = Spatial range parameter estimated as (the maximum of distance matrix / 3 * 2)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2" name="Google Shape;122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31150" y="4116325"/>
            <a:ext cx="5559775" cy="86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42950" y="246150"/>
            <a:ext cx="3320666" cy="492601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9"/>
          <p:cNvSpPr txBox="1"/>
          <p:nvPr>
            <p:ph type="title"/>
          </p:nvPr>
        </p:nvSpPr>
        <p:spPr>
          <a:xfrm>
            <a:off x="209075" y="0"/>
            <a:ext cx="8520600" cy="128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Data Modeling </a:t>
            </a:r>
            <a:r>
              <a:rPr lang="en" sz="2000"/>
              <a:t>(First Model)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30"/>
          <p:cNvSpPr txBox="1"/>
          <p:nvPr/>
        </p:nvSpPr>
        <p:spPr>
          <a:xfrm>
            <a:off x="209075" y="1787267"/>
            <a:ext cx="3376606" cy="230829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b="0" i="0" lang="e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Language : 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841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b="0" i="0" lang="e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Dataset : Natural fire – Texas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841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b="0" i="0" lang="e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Total observations: 530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841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b="0" i="0" lang="e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80% training and 20% testing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0320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0320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hart, scatter chart&#10;&#10;Description automatically generated" id="130" name="Google Shape;130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67118" y="1475525"/>
            <a:ext cx="4226322" cy="2716344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30"/>
          <p:cNvSpPr txBox="1"/>
          <p:nvPr>
            <p:ph type="title"/>
          </p:nvPr>
        </p:nvSpPr>
        <p:spPr>
          <a:xfrm>
            <a:off x="209075" y="0"/>
            <a:ext cx="8520600" cy="128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Data Modeling </a:t>
            </a:r>
            <a:r>
              <a:rPr lang="en" sz="2000"/>
              <a:t>(First Model)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1"/>
          <p:cNvSpPr txBox="1"/>
          <p:nvPr>
            <p:ph type="title"/>
          </p:nvPr>
        </p:nvSpPr>
        <p:spPr>
          <a:xfrm>
            <a:off x="209075" y="0"/>
            <a:ext cx="8520600" cy="128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Model Evaluation </a:t>
            </a:r>
            <a:r>
              <a:rPr lang="en" sz="2000"/>
              <a:t>(First Model)</a:t>
            </a:r>
            <a:endParaRPr/>
          </a:p>
        </p:txBody>
      </p:sp>
      <p:sp>
        <p:nvSpPr>
          <p:cNvPr id="137" name="Google Shape;137;p31"/>
          <p:cNvSpPr txBox="1"/>
          <p:nvPr/>
        </p:nvSpPr>
        <p:spPr>
          <a:xfrm>
            <a:off x="96816" y="1634691"/>
            <a:ext cx="8745117" cy="10319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fit_mle &lt;- likfit(data=Y.train,coords=coords.train,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trend = ~ X.train[,</a:t>
            </a:r>
            <a:r>
              <a:rPr b="0" i="0" lang="en" sz="1400" u="none" cap="none" strike="noStrike">
                <a:solidFill>
                  <a:srgbClr val="009999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b="0" i="0" lang="en" sz="1400" u="none" cap="none" strike="noStrike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]+X.train[,</a:t>
            </a:r>
            <a:r>
              <a:rPr b="0" i="0" lang="en" sz="1400" u="none" cap="none" strike="noStrike">
                <a:solidFill>
                  <a:srgbClr val="009999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b="0" i="0" lang="en" sz="1400" u="none" cap="none" strike="noStrike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],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fix.nugget=</a:t>
            </a:r>
            <a:r>
              <a:rPr b="0" i="0" lang="en" sz="1400" u="none" cap="none" strike="noStrike">
                <a:solidFill>
                  <a:srgbClr val="990073"/>
                </a:solidFill>
                <a:latin typeface="Courier New"/>
                <a:ea typeface="Courier New"/>
                <a:cs typeface="Courier New"/>
                <a:sym typeface="Courier New"/>
              </a:rPr>
              <a:t>F</a:t>
            </a:r>
            <a:r>
              <a:rPr b="0" i="0" lang="en" sz="1400" u="none" cap="none" strike="noStrike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,cov.model=</a:t>
            </a:r>
            <a:r>
              <a:rPr b="0" i="0" lang="en" sz="1400" u="none" cap="none" strike="noStrike">
                <a:solidFill>
                  <a:srgbClr val="DD1144"/>
                </a:solidFill>
                <a:latin typeface="Courier New"/>
                <a:ea typeface="Courier New"/>
                <a:cs typeface="Courier New"/>
                <a:sym typeface="Courier New"/>
              </a:rPr>
              <a:t>"exponential"</a:t>
            </a:r>
            <a:r>
              <a:rPr b="0" i="0" lang="en" sz="1400" u="none" cap="none" strike="noStrike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,ini = c(ini.sigma.sq,ini.phi))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Graphical user interface, text&#10;&#10;Description automatically generated with medium confidence" id="138" name="Google Shape;138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7018" y="3142118"/>
            <a:ext cx="4309866" cy="111873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ext&#10;&#10;Description automatically generated with medium confidence" id="139" name="Google Shape;139;p31"/>
          <p:cNvPicPr preferRelativeResize="0"/>
          <p:nvPr/>
        </p:nvPicPr>
        <p:blipFill rotWithShape="1">
          <a:blip r:embed="rId4">
            <a:alphaModFix/>
          </a:blip>
          <a:srcRect b="0" l="0" r="50000" t="0"/>
          <a:stretch/>
        </p:blipFill>
        <p:spPr>
          <a:xfrm>
            <a:off x="5630582" y="3173114"/>
            <a:ext cx="2946400" cy="102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raphical user interface, text, application, email&#10;&#10;Description automatically generated" id="144" name="Google Shape;144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6738" y="1617478"/>
            <a:ext cx="7196069" cy="2429641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32"/>
          <p:cNvSpPr txBox="1"/>
          <p:nvPr>
            <p:ph type="title"/>
          </p:nvPr>
        </p:nvSpPr>
        <p:spPr>
          <a:xfrm>
            <a:off x="209075" y="0"/>
            <a:ext cx="8520600" cy="128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Model Evaluation </a:t>
            </a:r>
            <a:r>
              <a:rPr lang="en" sz="2000"/>
              <a:t>(First Model)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3"/>
          <p:cNvSpPr txBox="1"/>
          <p:nvPr>
            <p:ph type="title"/>
          </p:nvPr>
        </p:nvSpPr>
        <p:spPr>
          <a:xfrm>
            <a:off x="209075" y="0"/>
            <a:ext cx="8520600" cy="128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Visualization </a:t>
            </a:r>
            <a:r>
              <a:rPr lang="en" sz="2000"/>
              <a:t>(First Model)</a:t>
            </a:r>
            <a:endParaRPr/>
          </a:p>
        </p:txBody>
      </p:sp>
      <p:sp>
        <p:nvSpPr>
          <p:cNvPr id="151" name="Google Shape;151;p33"/>
          <p:cNvSpPr txBox="1"/>
          <p:nvPr/>
        </p:nvSpPr>
        <p:spPr>
          <a:xfrm>
            <a:off x="209075" y="1312006"/>
            <a:ext cx="8020525" cy="156963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b="0" i="0" lang="e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 used “flexdashboard” to visualize the results :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841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https://rpubs.com/alnuaimi107/Wildfire_project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841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0320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0320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2" name="Google Shape;152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644" y="2528070"/>
            <a:ext cx="3029241" cy="20811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3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873484" y="317379"/>
            <a:ext cx="856191" cy="9917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3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111837" y="2528069"/>
            <a:ext cx="3018965" cy="20811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3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178857" y="2537759"/>
            <a:ext cx="2931556" cy="2023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aradigm">
  <a:themeElements>
    <a:clrScheme name="Paradigm">
      <a:dk1>
        <a:srgbClr val="31394D"/>
      </a:dk1>
      <a:lt1>
        <a:srgbClr val="FFFFFF"/>
      </a:lt1>
      <a:dk2>
        <a:srgbClr val="666666"/>
      </a:dk2>
      <a:lt2>
        <a:srgbClr val="626B73"/>
      </a:lt2>
      <a:accent1>
        <a:srgbClr val="002F4A"/>
      </a:accent1>
      <a:accent2>
        <a:srgbClr val="D9C4B1"/>
      </a:accent2>
      <a:accent3>
        <a:srgbClr val="EDE3DA"/>
      </a:accent3>
      <a:accent4>
        <a:srgbClr val="B85741"/>
      </a:accent4>
      <a:accent5>
        <a:srgbClr val="009384"/>
      </a:accent5>
      <a:accent6>
        <a:srgbClr val="D0F6FF"/>
      </a:accent6>
      <a:hlink>
        <a:srgbClr val="009384"/>
      </a:hlink>
      <a:folHlink>
        <a:srgbClr val="0093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